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58" r:id="rId8"/>
    <p:sldId id="259"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070"/>
    <a:srgbClr val="0039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90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AA2690-9932-4DFF-871E-EF96D9977507}" type="datetimeFigureOut">
              <a:rPr lang="en-US" smtClean="0"/>
              <a:t>6/17/16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98118-6489-40AE-835E-E6BFCEFD8EA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AA2690-9932-4DFF-871E-EF96D9977507}" type="datetimeFigureOut">
              <a:rPr lang="en-US" smtClean="0"/>
              <a:t>6/17/16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98118-6489-40AE-835E-E6BFCEFD8E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AA2690-9932-4DFF-871E-EF96D9977507}" type="datetimeFigureOut">
              <a:rPr lang="en-US" smtClean="0"/>
              <a:t>6/17/16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98118-6489-40AE-835E-E6BFCEFD8EA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AA2690-9932-4DFF-871E-EF96D9977507}" type="datetimeFigureOut">
              <a:rPr lang="en-US" smtClean="0"/>
              <a:t>6/17/16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98118-6489-40AE-835E-E6BFCEFD8EA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AA2690-9932-4DFF-871E-EF96D9977507}" type="datetimeFigureOut">
              <a:rPr lang="en-US" smtClean="0"/>
              <a:t>6/17/16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98118-6489-40AE-835E-E6BFCEFD8EA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AA2690-9932-4DFF-871E-EF96D9977507}" type="datetimeFigureOut">
              <a:rPr lang="en-US" smtClean="0"/>
              <a:t>6/17/16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098118-6489-40AE-835E-E6BFCEFD8EA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AA2690-9932-4DFF-871E-EF96D9977507}" type="datetimeFigureOut">
              <a:rPr lang="en-US" smtClean="0"/>
              <a:t>6/17/16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098118-6489-40AE-835E-E6BFCEFD8EA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AA2690-9932-4DFF-871E-EF96D9977507}" type="datetimeFigureOut">
              <a:rPr lang="en-US" smtClean="0"/>
              <a:t>6/17/16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098118-6489-40AE-835E-E6BFCEFD8EA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A2690-9932-4DFF-871E-EF96D9977507}" type="datetimeFigureOut">
              <a:rPr lang="en-US" smtClean="0"/>
              <a:t>6/17/16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098118-6489-40AE-835E-E6BFCEFD8E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AA2690-9932-4DFF-871E-EF96D9977507}" type="datetimeFigureOut">
              <a:rPr lang="en-US" smtClean="0"/>
              <a:t>6/17/16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098118-6489-40AE-835E-E6BFCEFD8EA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AA2690-9932-4DFF-871E-EF96D9977507}" type="datetimeFigureOut">
              <a:rPr lang="en-US" smtClean="0"/>
              <a:t>6/17/16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098118-6489-40AE-835E-E6BFCEFD8EA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A2690-9932-4DFF-871E-EF96D9977507}" type="datetimeFigureOut">
              <a:rPr lang="en-US" smtClean="0"/>
              <a:t>6/17/16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98118-6489-40AE-835E-E6BFCEFD8EA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hyperlink" Target="http://www.starmotorcycle.com/nationalguard_training.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609600" y="0"/>
            <a:ext cx="2581275" cy="1371600"/>
          </a:xfrm>
          <a:prstGeom prst="rect">
            <a:avLst/>
          </a:prstGeom>
          <a:noFill/>
          <a:ln w="9525">
            <a:noFill/>
            <a:miter lim="800000"/>
            <a:headEnd/>
            <a:tailEnd/>
          </a:ln>
        </p:spPr>
      </p:pic>
      <p:sp>
        <p:nvSpPr>
          <p:cNvPr id="7" name="TextBox 6"/>
          <p:cNvSpPr txBox="1"/>
          <p:nvPr/>
        </p:nvSpPr>
        <p:spPr>
          <a:xfrm>
            <a:off x="3200400" y="228600"/>
            <a:ext cx="5943600" cy="707886"/>
          </a:xfrm>
          <a:prstGeom prst="rect">
            <a:avLst/>
          </a:prstGeom>
          <a:noFill/>
        </p:spPr>
        <p:txBody>
          <a:bodyPr wrap="square" rtlCol="0">
            <a:spAutoFit/>
          </a:bodyPr>
          <a:lstStyle/>
          <a:p>
            <a:r>
              <a:rPr lang="en-US" sz="4000" b="1" dirty="0">
                <a:solidFill>
                  <a:srgbClr val="004070"/>
                </a:solidFill>
              </a:rPr>
              <a:t>National Guard Day</a:t>
            </a:r>
            <a:endParaRPr lang="en-US" sz="4000" dirty="0">
              <a:solidFill>
                <a:srgbClr val="004070"/>
              </a:solidFill>
            </a:endParaRPr>
          </a:p>
        </p:txBody>
      </p:sp>
      <p:sp>
        <p:nvSpPr>
          <p:cNvPr id="9" name="Title 1"/>
          <p:cNvSpPr>
            <a:spLocks noGrp="1"/>
          </p:cNvSpPr>
          <p:nvPr>
            <p:ph type="ctrTitle"/>
          </p:nvPr>
        </p:nvSpPr>
        <p:spPr>
          <a:xfrm>
            <a:off x="0" y="1143000"/>
            <a:ext cx="9144000" cy="5715000"/>
          </a:xfrm>
        </p:spPr>
        <p:txBody>
          <a:bodyPr>
            <a:noAutofit/>
          </a:bodyPr>
          <a:lstStyle/>
          <a:p>
            <a:pPr algn="l"/>
            <a:r>
              <a:rPr lang="en-US" sz="1900" dirty="0" smtClean="0">
                <a:solidFill>
                  <a:srgbClr val="004070"/>
                </a:solidFill>
              </a:rPr>
              <a:t>• </a:t>
            </a:r>
            <a:r>
              <a:rPr lang="en-US" sz="1900" b="1" dirty="0" smtClean="0">
                <a:solidFill>
                  <a:srgbClr val="004070"/>
                </a:solidFill>
              </a:rPr>
              <a:t>Who-Any </a:t>
            </a:r>
            <a:r>
              <a:rPr lang="en-US" sz="1900" b="1" dirty="0">
                <a:solidFill>
                  <a:srgbClr val="004070"/>
                </a:solidFill>
              </a:rPr>
              <a:t>national guard member who rides and has at least one year experience </a:t>
            </a:r>
            <a:br>
              <a:rPr lang="en-US" sz="1900" b="1" dirty="0">
                <a:solidFill>
                  <a:srgbClr val="004070"/>
                </a:solidFill>
              </a:rPr>
            </a:br>
            <a:r>
              <a:rPr lang="en-US" sz="1900" dirty="0" smtClean="0">
                <a:solidFill>
                  <a:srgbClr val="004070"/>
                </a:solidFill>
              </a:rPr>
              <a:t>• </a:t>
            </a:r>
            <a:r>
              <a:rPr lang="en-US" sz="1900" b="1" dirty="0" smtClean="0">
                <a:solidFill>
                  <a:srgbClr val="004070"/>
                </a:solidFill>
              </a:rPr>
              <a:t>When/Where </a:t>
            </a:r>
            <a:r>
              <a:rPr lang="en-US" sz="1900" b="1" dirty="0">
                <a:solidFill>
                  <a:srgbClr val="004070"/>
                </a:solidFill>
              </a:rPr>
              <a:t>–please see </a:t>
            </a:r>
            <a:r>
              <a:rPr lang="en-US" sz="1900" b="1" dirty="0" smtClean="0">
                <a:solidFill>
                  <a:srgbClr val="004070"/>
                </a:solidFill>
              </a:rPr>
              <a:t>schedule</a:t>
            </a:r>
            <a:br>
              <a:rPr lang="en-US" sz="1900" b="1" dirty="0" smtClean="0">
                <a:solidFill>
                  <a:srgbClr val="004070"/>
                </a:solidFill>
              </a:rPr>
            </a:br>
            <a:r>
              <a:rPr lang="en-US" sz="1900" dirty="0" smtClean="0">
                <a:solidFill>
                  <a:srgbClr val="004070"/>
                </a:solidFill>
              </a:rPr>
              <a:t>• </a:t>
            </a:r>
            <a:r>
              <a:rPr lang="en-US" sz="2000" b="1" u="sng" dirty="0">
                <a:hlinkClick r:id="rId3"/>
              </a:rPr>
              <a:t>http://www.starmotorcycle.com/nationalguard_training.html</a:t>
            </a:r>
            <a:r>
              <a:rPr lang="en-US" sz="2000" b="1" dirty="0"/>
              <a:t> </a:t>
            </a:r>
            <a:r>
              <a:rPr lang="en-US" sz="1900" b="1" dirty="0" smtClean="0">
                <a:solidFill>
                  <a:srgbClr val="004070"/>
                </a:solidFill>
              </a:rPr>
              <a:t/>
            </a:r>
            <a:br>
              <a:rPr lang="en-US" sz="1900" b="1" dirty="0" smtClean="0">
                <a:solidFill>
                  <a:srgbClr val="004070"/>
                </a:solidFill>
              </a:rPr>
            </a:br>
            <a:r>
              <a:rPr lang="en-US" sz="1900" dirty="0" smtClean="0">
                <a:solidFill>
                  <a:srgbClr val="004070"/>
                </a:solidFill>
              </a:rPr>
              <a:t>• </a:t>
            </a:r>
            <a:r>
              <a:rPr lang="en-US" sz="1900" b="1" dirty="0" smtClean="0">
                <a:solidFill>
                  <a:srgbClr val="004070"/>
                </a:solidFill>
              </a:rPr>
              <a:t>Sign </a:t>
            </a:r>
            <a:r>
              <a:rPr lang="en-US" sz="1900" b="1" dirty="0">
                <a:solidFill>
                  <a:srgbClr val="004070"/>
                </a:solidFill>
              </a:rPr>
              <a:t>ups are open today first 60 riders are taken per event</a:t>
            </a:r>
            <a:br>
              <a:rPr lang="en-US" sz="1900" b="1" dirty="0">
                <a:solidFill>
                  <a:srgbClr val="004070"/>
                </a:solidFill>
              </a:rPr>
            </a:br>
            <a:r>
              <a:rPr lang="en-US" sz="1900" dirty="0" smtClean="0">
                <a:solidFill>
                  <a:srgbClr val="004070"/>
                </a:solidFill>
              </a:rPr>
              <a:t>• </a:t>
            </a:r>
            <a:r>
              <a:rPr lang="en-US" sz="1900" b="1" dirty="0" smtClean="0">
                <a:solidFill>
                  <a:srgbClr val="004070"/>
                </a:solidFill>
              </a:rPr>
              <a:t>What 	-</a:t>
            </a:r>
            <a:r>
              <a:rPr lang="en-US" sz="1900" b="1" dirty="0">
                <a:solidFill>
                  <a:srgbClr val="004070"/>
                </a:solidFill>
              </a:rPr>
              <a:t>One day of the best motorcycle training you can get FREE of charge. Learn </a:t>
            </a:r>
            <a:r>
              <a:rPr lang="en-US" sz="1900" b="1" dirty="0" smtClean="0">
                <a:solidFill>
                  <a:srgbClr val="004070"/>
                </a:solidFill>
              </a:rPr>
              <a:t/>
            </a:r>
            <a:br>
              <a:rPr lang="en-US" sz="1900" b="1" dirty="0" smtClean="0">
                <a:solidFill>
                  <a:srgbClr val="004070"/>
                </a:solidFill>
              </a:rPr>
            </a:br>
            <a:r>
              <a:rPr lang="en-US" sz="1900" b="1" dirty="0">
                <a:solidFill>
                  <a:srgbClr val="004070"/>
                </a:solidFill>
              </a:rPr>
              <a:t>	</a:t>
            </a:r>
            <a:r>
              <a:rPr lang="en-US" sz="1900" b="1" dirty="0" smtClean="0">
                <a:solidFill>
                  <a:srgbClr val="004070"/>
                </a:solidFill>
              </a:rPr>
              <a:t>from </a:t>
            </a:r>
            <a:r>
              <a:rPr lang="en-US" sz="1900" b="1" dirty="0">
                <a:solidFill>
                  <a:srgbClr val="004070"/>
                </a:solidFill>
              </a:rPr>
              <a:t>a World Champion how to control your motorcycle in a safer </a:t>
            </a:r>
            <a:r>
              <a:rPr lang="en-US" sz="1900" b="1" dirty="0" smtClean="0">
                <a:solidFill>
                  <a:srgbClr val="004070"/>
                </a:solidFill>
              </a:rPr>
              <a:t>manor.</a:t>
            </a:r>
            <a:br>
              <a:rPr lang="en-US" sz="1900" b="1" dirty="0" smtClean="0">
                <a:solidFill>
                  <a:srgbClr val="004070"/>
                </a:solidFill>
              </a:rPr>
            </a:br>
            <a:r>
              <a:rPr lang="en-US" sz="1900" b="1" dirty="0">
                <a:solidFill>
                  <a:srgbClr val="004070"/>
                </a:solidFill>
              </a:rPr>
              <a:t>	</a:t>
            </a:r>
            <a:r>
              <a:rPr lang="en-US" sz="1900" b="1" dirty="0" smtClean="0">
                <a:solidFill>
                  <a:srgbClr val="004070"/>
                </a:solidFill>
              </a:rPr>
              <a:t>Visual </a:t>
            </a:r>
            <a:r>
              <a:rPr lang="en-US" sz="1900" b="1" dirty="0">
                <a:solidFill>
                  <a:srgbClr val="004070"/>
                </a:solidFill>
              </a:rPr>
              <a:t>awareness, target fixation and understanding your brakes full potential </a:t>
            </a:r>
            <a:r>
              <a:rPr lang="en-US" sz="1900" b="1" dirty="0" smtClean="0">
                <a:solidFill>
                  <a:srgbClr val="004070"/>
                </a:solidFill>
              </a:rPr>
              <a:t>	are </a:t>
            </a:r>
            <a:r>
              <a:rPr lang="en-US" sz="1900" b="1" dirty="0">
                <a:solidFill>
                  <a:srgbClr val="004070"/>
                </a:solidFill>
              </a:rPr>
              <a:t>just few items learned through out the day with Jason to save your life </a:t>
            </a:r>
            <a:r>
              <a:rPr lang="en-US" sz="1900" b="1" dirty="0" smtClean="0">
                <a:solidFill>
                  <a:srgbClr val="004070"/>
                </a:solidFill>
              </a:rPr>
              <a:t>	riding </a:t>
            </a:r>
            <a:r>
              <a:rPr lang="en-US" sz="1900" b="1" dirty="0">
                <a:solidFill>
                  <a:srgbClr val="004070"/>
                </a:solidFill>
              </a:rPr>
              <a:t>on </a:t>
            </a:r>
            <a:r>
              <a:rPr lang="en-US" sz="1900" b="1" dirty="0" smtClean="0">
                <a:solidFill>
                  <a:srgbClr val="004070"/>
                </a:solidFill>
              </a:rPr>
              <a:t>the street</a:t>
            </a:r>
            <a:r>
              <a:rPr lang="en-US" sz="1900" b="1" dirty="0">
                <a:solidFill>
                  <a:srgbClr val="004070"/>
                </a:solidFill>
              </a:rPr>
              <a:t>. This is NOT A RACE SCHOOL, but Training on the track.</a:t>
            </a:r>
            <a:br>
              <a:rPr lang="en-US" sz="1900" b="1" dirty="0">
                <a:solidFill>
                  <a:srgbClr val="004070"/>
                </a:solidFill>
              </a:rPr>
            </a:br>
            <a:r>
              <a:rPr lang="en-US" sz="1900" b="1" dirty="0" smtClean="0">
                <a:solidFill>
                  <a:srgbClr val="004070"/>
                </a:solidFill>
              </a:rPr>
              <a:t>	-</a:t>
            </a:r>
            <a:r>
              <a:rPr lang="en-US" sz="1900" b="1" dirty="0">
                <a:solidFill>
                  <a:srgbClr val="004070"/>
                </a:solidFill>
              </a:rPr>
              <a:t>All you need to bring is your bike prepped and your PPE. Please see website </a:t>
            </a:r>
            <a:r>
              <a:rPr lang="en-US" sz="1900" b="1" dirty="0" smtClean="0">
                <a:solidFill>
                  <a:srgbClr val="004070"/>
                </a:solidFill>
              </a:rPr>
              <a:t>	for any </a:t>
            </a:r>
            <a:r>
              <a:rPr lang="en-US" sz="1900" b="1" dirty="0">
                <a:solidFill>
                  <a:srgbClr val="004070"/>
                </a:solidFill>
              </a:rPr>
              <a:t>questions regarding bike prep and appropriate riding gear and call if </a:t>
            </a:r>
            <a:r>
              <a:rPr lang="en-US" sz="1900" b="1" dirty="0" smtClean="0">
                <a:solidFill>
                  <a:srgbClr val="004070"/>
                </a:solidFill>
              </a:rPr>
              <a:t>	you </a:t>
            </a:r>
            <a:r>
              <a:rPr lang="en-US" sz="1900" b="1" dirty="0">
                <a:solidFill>
                  <a:srgbClr val="004070"/>
                </a:solidFill>
              </a:rPr>
              <a:t>have any questions.</a:t>
            </a:r>
            <a:br>
              <a:rPr lang="en-US" sz="1900" b="1" dirty="0">
                <a:solidFill>
                  <a:srgbClr val="004070"/>
                </a:solidFill>
              </a:rPr>
            </a:br>
            <a:r>
              <a:rPr lang="en-US" sz="1900" b="1" dirty="0" smtClean="0">
                <a:solidFill>
                  <a:srgbClr val="004070"/>
                </a:solidFill>
              </a:rPr>
              <a:t>	-</a:t>
            </a:r>
            <a:r>
              <a:rPr lang="en-US" sz="1900" b="1" dirty="0">
                <a:solidFill>
                  <a:srgbClr val="004070"/>
                </a:solidFill>
              </a:rPr>
              <a:t>Don’t just learn to ride your motorcycle in a parking lot come to the Track </a:t>
            </a:r>
            <a:r>
              <a:rPr lang="en-US" sz="1900" b="1" dirty="0" smtClean="0">
                <a:solidFill>
                  <a:srgbClr val="004070"/>
                </a:solidFill>
              </a:rPr>
              <a:t>	to </a:t>
            </a:r>
            <a:r>
              <a:rPr lang="en-US" sz="1900" b="1" dirty="0">
                <a:solidFill>
                  <a:srgbClr val="004070"/>
                </a:solidFill>
              </a:rPr>
              <a:t>learn at speeds that are more realistic to the highways.-Jason will also be </a:t>
            </a:r>
            <a:r>
              <a:rPr lang="en-US" sz="1900" b="1" dirty="0" smtClean="0">
                <a:solidFill>
                  <a:srgbClr val="004070"/>
                </a:solidFill>
              </a:rPr>
              <a:t>	giving </a:t>
            </a:r>
            <a:r>
              <a:rPr lang="en-US" sz="1900" b="1" dirty="0">
                <a:solidFill>
                  <a:srgbClr val="004070"/>
                </a:solidFill>
              </a:rPr>
              <a:t>2up rides just like he does at the AMA Superbike events</a:t>
            </a:r>
            <a:br>
              <a:rPr lang="en-US" sz="1900" b="1" dirty="0">
                <a:solidFill>
                  <a:srgbClr val="004070"/>
                </a:solidFill>
              </a:rPr>
            </a:br>
            <a:r>
              <a:rPr lang="en-US" sz="1900" b="1" dirty="0">
                <a:solidFill>
                  <a:srgbClr val="004070"/>
                </a:solidFill>
              </a:rPr>
              <a:t>For Questions call</a:t>
            </a:r>
            <a:br>
              <a:rPr lang="en-US" sz="1900" b="1" dirty="0">
                <a:solidFill>
                  <a:srgbClr val="004070"/>
                </a:solidFill>
              </a:rPr>
            </a:br>
            <a:r>
              <a:rPr lang="en-US" sz="1900" b="1" dirty="0">
                <a:solidFill>
                  <a:srgbClr val="004070"/>
                </a:solidFill>
              </a:rPr>
              <a:t>Star Motorcycle School –562-802-7061</a:t>
            </a:r>
            <a:br>
              <a:rPr lang="en-US" sz="1900" b="1" dirty="0">
                <a:solidFill>
                  <a:srgbClr val="004070"/>
                </a:solidFill>
              </a:rPr>
            </a:br>
            <a:r>
              <a:rPr lang="en-US" sz="1900" b="1" dirty="0">
                <a:solidFill>
                  <a:srgbClr val="004070"/>
                </a:solidFill>
              </a:rPr>
              <a:t>Stephen Hand Docupak–404-824-3350 or stephen.hand@docupak.com</a:t>
            </a:r>
            <a:endParaRPr lang="en-US" sz="1900" dirty="0">
              <a:solidFill>
                <a:srgbClr val="00407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1066800"/>
            <a:ext cx="8534400" cy="5509200"/>
          </a:xfrm>
          <a:prstGeom prst="rect">
            <a:avLst/>
          </a:prstGeom>
          <a:noFill/>
        </p:spPr>
        <p:txBody>
          <a:bodyPr wrap="square" rtlCol="0">
            <a:spAutoFit/>
          </a:bodyPr>
          <a:lstStyle/>
          <a:p>
            <a:r>
              <a:rPr lang="en-US" sz="1600" b="1" dirty="0" smtClean="0">
                <a:solidFill>
                  <a:srgbClr val="004070"/>
                </a:solidFill>
              </a:rPr>
              <a:t>Here's </a:t>
            </a:r>
            <a:r>
              <a:rPr lang="en-US" sz="1600" b="1" dirty="0">
                <a:solidFill>
                  <a:srgbClr val="004070"/>
                </a:solidFill>
              </a:rPr>
              <a:t>what you need to attend STAR Motorcycle School: </a:t>
            </a:r>
            <a:endParaRPr lang="en-US" sz="1600" b="1" dirty="0" smtClean="0">
              <a:solidFill>
                <a:srgbClr val="004070"/>
              </a:solidFill>
            </a:endParaRPr>
          </a:p>
          <a:p>
            <a:endParaRPr lang="en-US" sz="1600" b="1" dirty="0">
              <a:solidFill>
                <a:srgbClr val="004070"/>
              </a:solidFill>
            </a:endParaRPr>
          </a:p>
          <a:p>
            <a:pPr lvl="0">
              <a:buFont typeface="Arial" pitchFamily="34" charset="0"/>
              <a:buChar char="•"/>
            </a:pPr>
            <a:r>
              <a:rPr lang="en-US" sz="1600" b="1" dirty="0" smtClean="0">
                <a:solidFill>
                  <a:srgbClr val="004070"/>
                </a:solidFill>
              </a:rPr>
              <a:t> A </a:t>
            </a:r>
            <a:r>
              <a:rPr lang="en-US" sz="1600" b="1" dirty="0">
                <a:solidFill>
                  <a:srgbClr val="004070"/>
                </a:solidFill>
              </a:rPr>
              <a:t>minimum of one year of street bike riding experience.</a:t>
            </a:r>
          </a:p>
          <a:p>
            <a:r>
              <a:rPr lang="en-US" sz="1600" b="1" dirty="0">
                <a:solidFill>
                  <a:srgbClr val="004070"/>
                </a:solidFill>
              </a:rPr>
              <a:t> </a:t>
            </a:r>
          </a:p>
          <a:p>
            <a:pPr lvl="0">
              <a:buFont typeface="Arial" pitchFamily="34" charset="0"/>
              <a:buChar char="•"/>
            </a:pPr>
            <a:r>
              <a:rPr lang="en-US" sz="1600" b="1" dirty="0" smtClean="0">
                <a:solidFill>
                  <a:srgbClr val="004070"/>
                </a:solidFill>
              </a:rPr>
              <a:t> Medical </a:t>
            </a:r>
            <a:r>
              <a:rPr lang="en-US" sz="1600" b="1" dirty="0">
                <a:solidFill>
                  <a:srgbClr val="004070"/>
                </a:solidFill>
              </a:rPr>
              <a:t>insurance. STAR Motorcycle School provides no medical insurance. </a:t>
            </a:r>
          </a:p>
          <a:p>
            <a:r>
              <a:rPr lang="en-US" sz="1600" b="1" dirty="0">
                <a:solidFill>
                  <a:srgbClr val="004070"/>
                </a:solidFill>
              </a:rPr>
              <a:t> </a:t>
            </a:r>
          </a:p>
          <a:p>
            <a:pPr lvl="0">
              <a:buFont typeface="Arial" pitchFamily="34" charset="0"/>
              <a:buChar char="•"/>
            </a:pPr>
            <a:r>
              <a:rPr lang="en-US" sz="1600" b="1" dirty="0" smtClean="0">
                <a:solidFill>
                  <a:srgbClr val="004070"/>
                </a:solidFill>
              </a:rPr>
              <a:t> A </a:t>
            </a:r>
            <a:r>
              <a:rPr lang="en-US" sz="1600" b="1" dirty="0">
                <a:solidFill>
                  <a:srgbClr val="004070"/>
                </a:solidFill>
              </a:rPr>
              <a:t>well-prepared motorcycle of at least 250cc(125cc GP also allowed). Preparation includes: </a:t>
            </a:r>
          </a:p>
          <a:p>
            <a:r>
              <a:rPr lang="en-US" sz="1600" b="1" dirty="0" smtClean="0">
                <a:solidFill>
                  <a:srgbClr val="004070"/>
                </a:solidFill>
              </a:rPr>
              <a:t>	o </a:t>
            </a:r>
            <a:r>
              <a:rPr lang="en-US" sz="1600" b="1" dirty="0">
                <a:solidFill>
                  <a:srgbClr val="004070"/>
                </a:solidFill>
              </a:rPr>
              <a:t>No fluid leaks, good brakes, etc. </a:t>
            </a:r>
            <a:br>
              <a:rPr lang="en-US" sz="1600" b="1" dirty="0">
                <a:solidFill>
                  <a:srgbClr val="004070"/>
                </a:solidFill>
              </a:rPr>
            </a:br>
            <a:r>
              <a:rPr lang="en-US" sz="1600" b="1" dirty="0" smtClean="0">
                <a:solidFill>
                  <a:srgbClr val="004070"/>
                </a:solidFill>
              </a:rPr>
              <a:t>	o </a:t>
            </a:r>
            <a:r>
              <a:rPr lang="en-US" sz="1600" b="1" dirty="0">
                <a:solidFill>
                  <a:srgbClr val="004070"/>
                </a:solidFill>
              </a:rPr>
              <a:t>Remove or tape mirrors </a:t>
            </a:r>
            <a:br>
              <a:rPr lang="en-US" sz="1600" b="1" dirty="0">
                <a:solidFill>
                  <a:srgbClr val="004070"/>
                </a:solidFill>
              </a:rPr>
            </a:br>
            <a:r>
              <a:rPr lang="en-US" sz="1600" b="1" dirty="0" smtClean="0">
                <a:solidFill>
                  <a:srgbClr val="004070"/>
                </a:solidFill>
              </a:rPr>
              <a:t>	o </a:t>
            </a:r>
            <a:r>
              <a:rPr lang="en-US" sz="1600" b="1" dirty="0">
                <a:solidFill>
                  <a:srgbClr val="004070"/>
                </a:solidFill>
              </a:rPr>
              <a:t>Disconnect brake light, or remove bulbs/fuse, or tape brake-light lens </a:t>
            </a:r>
            <a:br>
              <a:rPr lang="en-US" sz="1600" b="1" dirty="0">
                <a:solidFill>
                  <a:srgbClr val="004070"/>
                </a:solidFill>
              </a:rPr>
            </a:br>
            <a:r>
              <a:rPr lang="en-US" sz="1600" b="1" dirty="0" smtClean="0">
                <a:solidFill>
                  <a:srgbClr val="004070"/>
                </a:solidFill>
              </a:rPr>
              <a:t>	o </a:t>
            </a:r>
            <a:r>
              <a:rPr lang="en-US" sz="1600" b="1" dirty="0">
                <a:solidFill>
                  <a:srgbClr val="004070"/>
                </a:solidFill>
              </a:rPr>
              <a:t>Adequate chain slack (read your owners manual) </a:t>
            </a:r>
            <a:br>
              <a:rPr lang="en-US" sz="1600" b="1" dirty="0">
                <a:solidFill>
                  <a:srgbClr val="004070"/>
                </a:solidFill>
              </a:rPr>
            </a:br>
            <a:r>
              <a:rPr lang="en-US" sz="1600" b="1" dirty="0" smtClean="0">
                <a:solidFill>
                  <a:srgbClr val="004070"/>
                </a:solidFill>
              </a:rPr>
              <a:t>	o </a:t>
            </a:r>
            <a:r>
              <a:rPr lang="en-US" sz="1600" b="1" dirty="0">
                <a:solidFill>
                  <a:srgbClr val="004070"/>
                </a:solidFill>
              </a:rPr>
              <a:t>Excellent tires (We prefer new, and suggest that you contact the manufacturer for </a:t>
            </a:r>
            <a:r>
              <a:rPr lang="en-US" sz="1600" b="1" dirty="0" smtClean="0">
                <a:solidFill>
                  <a:srgbClr val="004070"/>
                </a:solidFill>
              </a:rPr>
              <a:t>	recommended </a:t>
            </a:r>
            <a:r>
              <a:rPr lang="en-US" sz="1600" b="1" dirty="0">
                <a:solidFill>
                  <a:srgbClr val="004070"/>
                </a:solidFill>
              </a:rPr>
              <a:t>racetrack pressures. These are not the pressures on the side of the tire, </a:t>
            </a:r>
            <a:r>
              <a:rPr lang="en-US" sz="1600" b="1" dirty="0" smtClean="0">
                <a:solidFill>
                  <a:srgbClr val="004070"/>
                </a:solidFill>
              </a:rPr>
              <a:t>	nor </a:t>
            </a:r>
            <a:r>
              <a:rPr lang="en-US" sz="1600" b="1" dirty="0">
                <a:solidFill>
                  <a:srgbClr val="004070"/>
                </a:solidFill>
              </a:rPr>
              <a:t>are they the pressures cited in your owners manual). </a:t>
            </a:r>
          </a:p>
          <a:p>
            <a:r>
              <a:rPr lang="en-US" sz="1600" b="1" dirty="0">
                <a:solidFill>
                  <a:srgbClr val="004070"/>
                </a:solidFill>
              </a:rPr>
              <a:t> </a:t>
            </a:r>
          </a:p>
          <a:p>
            <a:pPr lvl="0">
              <a:buFont typeface="Arial" pitchFamily="34" charset="0"/>
              <a:buChar char="•"/>
            </a:pPr>
            <a:r>
              <a:rPr lang="en-US" sz="1600" b="1" dirty="0">
                <a:solidFill>
                  <a:srgbClr val="004070"/>
                </a:solidFill>
              </a:rPr>
              <a:t>Proper riding gear, including: </a:t>
            </a:r>
          </a:p>
          <a:p>
            <a:r>
              <a:rPr lang="en-US" sz="1600" b="1" dirty="0" smtClean="0">
                <a:solidFill>
                  <a:srgbClr val="004070"/>
                </a:solidFill>
              </a:rPr>
              <a:t>	o </a:t>
            </a:r>
            <a:r>
              <a:rPr lang="en-US" sz="1600" b="1" dirty="0">
                <a:solidFill>
                  <a:srgbClr val="004070"/>
                </a:solidFill>
              </a:rPr>
              <a:t>A DOT or Snell-approved helmet manufactured after 2000. </a:t>
            </a:r>
            <a:br>
              <a:rPr lang="en-US" sz="1600" b="1" dirty="0">
                <a:solidFill>
                  <a:srgbClr val="004070"/>
                </a:solidFill>
              </a:rPr>
            </a:br>
            <a:r>
              <a:rPr lang="en-US" sz="1600" b="1" dirty="0" smtClean="0">
                <a:solidFill>
                  <a:srgbClr val="004070"/>
                </a:solidFill>
              </a:rPr>
              <a:t>	o </a:t>
            </a:r>
            <a:r>
              <a:rPr lang="en-US" sz="1600" b="1" dirty="0">
                <a:solidFill>
                  <a:srgbClr val="004070"/>
                </a:solidFill>
              </a:rPr>
              <a:t>One-piece or zip-together leather riding suit (or </a:t>
            </a:r>
            <a:r>
              <a:rPr lang="en-US" sz="1600" b="1" dirty="0" err="1">
                <a:solidFill>
                  <a:srgbClr val="004070"/>
                </a:solidFill>
              </a:rPr>
              <a:t>Aerostitch</a:t>
            </a:r>
            <a:r>
              <a:rPr lang="en-US" sz="1600" b="1" dirty="0">
                <a:solidFill>
                  <a:srgbClr val="004070"/>
                </a:solidFill>
              </a:rPr>
              <a:t>™ or equivalent). If you need </a:t>
            </a:r>
            <a:r>
              <a:rPr lang="en-US" sz="1600" b="1" dirty="0" smtClean="0">
                <a:solidFill>
                  <a:srgbClr val="004070"/>
                </a:solidFill>
              </a:rPr>
              <a:t>	to </a:t>
            </a:r>
            <a:r>
              <a:rPr lang="en-US" sz="1600" b="1" dirty="0">
                <a:solidFill>
                  <a:srgbClr val="004070"/>
                </a:solidFill>
              </a:rPr>
              <a:t>rent leathers, boots, or a back protector, STAR has a limited supply of Joe Rocket </a:t>
            </a:r>
            <a:r>
              <a:rPr lang="en-US" sz="1600" b="1" dirty="0" smtClean="0">
                <a:solidFill>
                  <a:srgbClr val="004070"/>
                </a:solidFill>
              </a:rPr>
              <a:t>	leathers </a:t>
            </a:r>
            <a:r>
              <a:rPr lang="en-US" sz="1600" b="1" dirty="0">
                <a:solidFill>
                  <a:srgbClr val="004070"/>
                </a:solidFill>
              </a:rPr>
              <a:t>and accessories available for rent. Arrangements should be made in advance </a:t>
            </a:r>
            <a:br>
              <a:rPr lang="en-US" sz="1600" b="1" dirty="0">
                <a:solidFill>
                  <a:srgbClr val="004070"/>
                </a:solidFill>
              </a:rPr>
            </a:br>
            <a:r>
              <a:rPr lang="en-US" sz="1600" b="1" dirty="0" smtClean="0">
                <a:solidFill>
                  <a:srgbClr val="004070"/>
                </a:solidFill>
              </a:rPr>
              <a:t>	o </a:t>
            </a:r>
            <a:r>
              <a:rPr lang="en-US" sz="1600" b="1" dirty="0">
                <a:solidFill>
                  <a:srgbClr val="004070"/>
                </a:solidFill>
              </a:rPr>
              <a:t>Motorcycle riding boots that COVER your ankle </a:t>
            </a:r>
            <a:br>
              <a:rPr lang="en-US" sz="1600" b="1" dirty="0">
                <a:solidFill>
                  <a:srgbClr val="004070"/>
                </a:solidFill>
              </a:rPr>
            </a:br>
            <a:r>
              <a:rPr lang="en-US" sz="1600" b="1" dirty="0" smtClean="0">
                <a:solidFill>
                  <a:srgbClr val="004070"/>
                </a:solidFill>
              </a:rPr>
              <a:t>	o </a:t>
            </a:r>
            <a:r>
              <a:rPr lang="en-US" sz="1600" b="1" dirty="0">
                <a:solidFill>
                  <a:srgbClr val="004070"/>
                </a:solidFill>
              </a:rPr>
              <a:t>Motorcycle-specific gloves with wrist enclosure (no “stunting” gloves) </a:t>
            </a:r>
          </a:p>
        </p:txBody>
      </p:sp>
      <p:sp>
        <p:nvSpPr>
          <p:cNvPr id="6" name="Rectangle 5"/>
          <p:cNvSpPr/>
          <p:nvPr/>
        </p:nvSpPr>
        <p:spPr>
          <a:xfrm>
            <a:off x="0" y="152400"/>
            <a:ext cx="9144000" cy="707886"/>
          </a:xfrm>
          <a:prstGeom prst="rect">
            <a:avLst/>
          </a:prstGeom>
        </p:spPr>
        <p:txBody>
          <a:bodyPr wrap="square">
            <a:spAutoFit/>
          </a:bodyPr>
          <a:lstStyle/>
          <a:p>
            <a:pPr algn="ctr"/>
            <a:r>
              <a:rPr lang="en-US" sz="4000" b="1" dirty="0" smtClean="0">
                <a:solidFill>
                  <a:srgbClr val="004070"/>
                </a:solidFill>
                <a:latin typeface="Arial" pitchFamily="34" charset="0"/>
                <a:cs typeface="Arial" pitchFamily="34" charset="0"/>
              </a:rPr>
              <a:t>Requirements </a:t>
            </a:r>
            <a:endParaRPr lang="en-US" sz="40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1066800"/>
          <a:ext cx="9144000" cy="4343400"/>
        </p:xfrm>
        <a:graphic>
          <a:graphicData uri="http://schemas.openxmlformats.org/drawingml/2006/table">
            <a:tbl>
              <a:tblPr/>
              <a:tblGrid>
                <a:gridCol w="1837374"/>
                <a:gridCol w="4170841"/>
                <a:gridCol w="2008862"/>
                <a:gridCol w="1126923"/>
              </a:tblGrid>
              <a:tr h="542925">
                <a:tc>
                  <a:txBody>
                    <a:bodyPr/>
                    <a:lstStyle/>
                    <a:p>
                      <a:pPr algn="ctr" fontAlgn="b"/>
                      <a:r>
                        <a:rPr lang="en-US" sz="2300" b="1" i="0" u="sng" strike="noStrike" dirty="0">
                          <a:solidFill>
                            <a:srgbClr val="004070"/>
                          </a:solidFill>
                          <a:latin typeface="Arial"/>
                        </a:rPr>
                        <a:t>DATE</a:t>
                      </a:r>
                    </a:p>
                  </a:txBody>
                  <a:tcPr marL="9525" marR="9525" marT="9525" marB="0" anchor="b">
                    <a:lnL>
                      <a:noFill/>
                    </a:lnL>
                    <a:lnR>
                      <a:noFill/>
                    </a:lnR>
                    <a:lnT>
                      <a:noFill/>
                    </a:lnT>
                    <a:lnB>
                      <a:noFill/>
                    </a:lnB>
                  </a:tcPr>
                </a:tc>
                <a:tc>
                  <a:txBody>
                    <a:bodyPr/>
                    <a:lstStyle/>
                    <a:p>
                      <a:pPr algn="ctr" fontAlgn="b"/>
                      <a:r>
                        <a:rPr lang="en-US" sz="2300" b="1" i="0" u="sng" strike="noStrike" dirty="0">
                          <a:solidFill>
                            <a:srgbClr val="004070"/>
                          </a:solidFill>
                          <a:latin typeface="Arial"/>
                        </a:rPr>
                        <a:t>LOCATION</a:t>
                      </a:r>
                    </a:p>
                  </a:txBody>
                  <a:tcPr marL="9525" marR="9525" marT="9525" marB="0" anchor="b">
                    <a:lnL>
                      <a:noFill/>
                    </a:lnL>
                    <a:lnR>
                      <a:noFill/>
                    </a:lnR>
                    <a:lnT>
                      <a:noFill/>
                    </a:lnT>
                    <a:lnB>
                      <a:noFill/>
                    </a:lnB>
                  </a:tcPr>
                </a:tc>
                <a:tc>
                  <a:txBody>
                    <a:bodyPr/>
                    <a:lstStyle/>
                    <a:p>
                      <a:pPr algn="ctr" fontAlgn="b"/>
                      <a:r>
                        <a:rPr lang="en-US" sz="2300" b="1" i="0" u="sng" strike="noStrike">
                          <a:solidFill>
                            <a:srgbClr val="004070"/>
                          </a:solidFill>
                          <a:latin typeface="Arial"/>
                        </a:rPr>
                        <a:t>CITY</a:t>
                      </a:r>
                    </a:p>
                  </a:txBody>
                  <a:tcPr marL="9525" marR="9525" marT="9525" marB="0" anchor="b">
                    <a:lnL>
                      <a:noFill/>
                    </a:lnL>
                    <a:lnR>
                      <a:noFill/>
                    </a:lnR>
                    <a:lnT>
                      <a:noFill/>
                    </a:lnT>
                    <a:lnB>
                      <a:noFill/>
                    </a:lnB>
                  </a:tcPr>
                </a:tc>
                <a:tc>
                  <a:txBody>
                    <a:bodyPr/>
                    <a:lstStyle/>
                    <a:p>
                      <a:pPr algn="ctr" fontAlgn="b"/>
                      <a:r>
                        <a:rPr lang="en-US" sz="2300" b="1" i="0" u="sng" strike="noStrike">
                          <a:solidFill>
                            <a:srgbClr val="004070"/>
                          </a:solidFill>
                          <a:latin typeface="Arial"/>
                        </a:rPr>
                        <a:t>STATE</a:t>
                      </a:r>
                    </a:p>
                  </a:txBody>
                  <a:tcPr marL="9525" marR="9525" marT="9525" marB="0" anchor="b">
                    <a:lnL>
                      <a:noFill/>
                    </a:lnL>
                    <a:lnR>
                      <a:noFill/>
                    </a:lnR>
                    <a:lnT>
                      <a:noFill/>
                    </a:lnT>
                    <a:lnB>
                      <a:noFill/>
                    </a:lnB>
                  </a:tcPr>
                </a:tc>
              </a:tr>
              <a:tr h="542925">
                <a:tc>
                  <a:txBody>
                    <a:bodyPr/>
                    <a:lstStyle/>
                    <a:p>
                      <a:pPr algn="ctr" fontAlgn="b"/>
                      <a:r>
                        <a:rPr lang="en-US" sz="2300" b="1" i="0" u="none" strike="noStrike">
                          <a:solidFill>
                            <a:srgbClr val="004070"/>
                          </a:solidFill>
                          <a:latin typeface="Arial"/>
                        </a:rPr>
                        <a:t>4-May-11</a:t>
                      </a:r>
                    </a:p>
                  </a:txBody>
                  <a:tcPr marL="9525" marR="9525" marT="9525" marB="0" anchor="b">
                    <a:lnL>
                      <a:noFill/>
                    </a:lnL>
                    <a:lnR>
                      <a:noFill/>
                    </a:lnR>
                    <a:lnT>
                      <a:noFill/>
                    </a:lnT>
                    <a:lnB>
                      <a:noFill/>
                    </a:lnB>
                  </a:tcPr>
                </a:tc>
                <a:tc>
                  <a:txBody>
                    <a:bodyPr/>
                    <a:lstStyle/>
                    <a:p>
                      <a:pPr algn="l" rtl="0" fontAlgn="b"/>
                      <a:r>
                        <a:rPr lang="en-US" sz="2300" b="1" i="0" u="none" strike="noStrike">
                          <a:solidFill>
                            <a:srgbClr val="004070"/>
                          </a:solidFill>
                          <a:latin typeface="Arial"/>
                        </a:rPr>
                        <a:t>Chuckwalla Valley Raceway</a:t>
                      </a:r>
                    </a:p>
                  </a:txBody>
                  <a:tcPr marL="9525" marR="9525" marT="9525" marB="0" anchor="b">
                    <a:lnL>
                      <a:noFill/>
                    </a:lnL>
                    <a:lnR>
                      <a:noFill/>
                    </a:lnR>
                    <a:lnT>
                      <a:noFill/>
                    </a:lnT>
                    <a:lnB>
                      <a:noFill/>
                    </a:lnB>
                  </a:tcPr>
                </a:tc>
                <a:tc>
                  <a:txBody>
                    <a:bodyPr/>
                    <a:lstStyle/>
                    <a:p>
                      <a:pPr algn="l" rtl="0" fontAlgn="b"/>
                      <a:r>
                        <a:rPr lang="en-US" sz="2300" b="1" i="0" u="none" strike="noStrike">
                          <a:solidFill>
                            <a:srgbClr val="004070"/>
                          </a:solidFill>
                          <a:latin typeface="Arial"/>
                        </a:rPr>
                        <a:t>Desert Center</a:t>
                      </a:r>
                    </a:p>
                  </a:txBody>
                  <a:tcPr marL="9525" marR="9525" marT="9525" marB="0" anchor="b">
                    <a:lnL>
                      <a:noFill/>
                    </a:lnL>
                    <a:lnR>
                      <a:noFill/>
                    </a:lnR>
                    <a:lnT>
                      <a:noFill/>
                    </a:lnT>
                    <a:lnB>
                      <a:noFill/>
                    </a:lnB>
                  </a:tcPr>
                </a:tc>
                <a:tc>
                  <a:txBody>
                    <a:bodyPr/>
                    <a:lstStyle/>
                    <a:p>
                      <a:pPr algn="ctr" fontAlgn="b"/>
                      <a:r>
                        <a:rPr lang="en-US" sz="2300" b="1" i="0" u="none" strike="noStrike">
                          <a:solidFill>
                            <a:srgbClr val="004070"/>
                          </a:solidFill>
                          <a:latin typeface="Arial"/>
                        </a:rPr>
                        <a:t>CA</a:t>
                      </a:r>
                    </a:p>
                  </a:txBody>
                  <a:tcPr marL="9525" marR="9525" marT="9525" marB="0" anchor="b">
                    <a:lnL>
                      <a:noFill/>
                    </a:lnL>
                    <a:lnR>
                      <a:noFill/>
                    </a:lnR>
                    <a:lnT>
                      <a:noFill/>
                    </a:lnT>
                    <a:lnB>
                      <a:noFill/>
                    </a:lnB>
                  </a:tcPr>
                </a:tc>
              </a:tr>
              <a:tr h="542925">
                <a:tc>
                  <a:txBody>
                    <a:bodyPr/>
                    <a:lstStyle/>
                    <a:p>
                      <a:pPr algn="ctr" fontAlgn="b"/>
                      <a:r>
                        <a:rPr lang="en-US" sz="2300" b="1" i="0" u="none" strike="noStrike">
                          <a:solidFill>
                            <a:srgbClr val="004070"/>
                          </a:solidFill>
                          <a:latin typeface="Arial"/>
                        </a:rPr>
                        <a:t>25-May-11</a:t>
                      </a:r>
                    </a:p>
                  </a:txBody>
                  <a:tcPr marL="9525" marR="9525" marT="9525" marB="0" anchor="b">
                    <a:lnL>
                      <a:noFill/>
                    </a:lnL>
                    <a:lnR>
                      <a:noFill/>
                    </a:lnR>
                    <a:lnT>
                      <a:noFill/>
                    </a:lnT>
                    <a:lnB>
                      <a:noFill/>
                    </a:lnB>
                  </a:tcPr>
                </a:tc>
                <a:tc>
                  <a:txBody>
                    <a:bodyPr/>
                    <a:lstStyle/>
                    <a:p>
                      <a:pPr algn="l" fontAlgn="b"/>
                      <a:r>
                        <a:rPr lang="en-US" sz="2300" b="1" i="0" u="none" strike="noStrike">
                          <a:solidFill>
                            <a:srgbClr val="004070"/>
                          </a:solidFill>
                          <a:latin typeface="Arial"/>
                        </a:rPr>
                        <a:t>Cresson Motorsports Park </a:t>
                      </a:r>
                    </a:p>
                  </a:txBody>
                  <a:tcPr marL="9525" marR="9525" marT="9525" marB="0" anchor="b">
                    <a:lnL>
                      <a:noFill/>
                    </a:lnL>
                    <a:lnR>
                      <a:noFill/>
                    </a:lnR>
                    <a:lnT>
                      <a:noFill/>
                    </a:lnT>
                    <a:lnB>
                      <a:noFill/>
                    </a:lnB>
                  </a:tcPr>
                </a:tc>
                <a:tc>
                  <a:txBody>
                    <a:bodyPr/>
                    <a:lstStyle/>
                    <a:p>
                      <a:pPr algn="l" fontAlgn="b"/>
                      <a:r>
                        <a:rPr lang="en-US" sz="2300" b="1" i="0" u="none" strike="noStrike">
                          <a:solidFill>
                            <a:srgbClr val="004070"/>
                          </a:solidFill>
                          <a:latin typeface="Arial"/>
                        </a:rPr>
                        <a:t>Cresson</a:t>
                      </a:r>
                    </a:p>
                  </a:txBody>
                  <a:tcPr marL="9525" marR="9525" marT="9525" marB="0" anchor="b">
                    <a:lnL>
                      <a:noFill/>
                    </a:lnL>
                    <a:lnR>
                      <a:noFill/>
                    </a:lnR>
                    <a:lnT>
                      <a:noFill/>
                    </a:lnT>
                    <a:lnB>
                      <a:noFill/>
                    </a:lnB>
                  </a:tcPr>
                </a:tc>
                <a:tc>
                  <a:txBody>
                    <a:bodyPr/>
                    <a:lstStyle/>
                    <a:p>
                      <a:pPr algn="ctr" fontAlgn="b"/>
                      <a:r>
                        <a:rPr lang="en-US" sz="2300" b="1" i="0" u="none" strike="noStrike">
                          <a:solidFill>
                            <a:srgbClr val="004070"/>
                          </a:solidFill>
                          <a:latin typeface="Arial"/>
                        </a:rPr>
                        <a:t>TX</a:t>
                      </a:r>
                    </a:p>
                  </a:txBody>
                  <a:tcPr marL="9525" marR="9525" marT="9525" marB="0" anchor="b">
                    <a:lnL>
                      <a:noFill/>
                    </a:lnL>
                    <a:lnR>
                      <a:noFill/>
                    </a:lnR>
                    <a:lnT>
                      <a:noFill/>
                    </a:lnT>
                    <a:lnB>
                      <a:noFill/>
                    </a:lnB>
                  </a:tcPr>
                </a:tc>
              </a:tr>
              <a:tr h="542925">
                <a:tc>
                  <a:txBody>
                    <a:bodyPr/>
                    <a:lstStyle/>
                    <a:p>
                      <a:pPr algn="ctr" fontAlgn="b"/>
                      <a:r>
                        <a:rPr lang="en-US" sz="2300" b="1" i="0" u="none" strike="noStrike">
                          <a:solidFill>
                            <a:srgbClr val="004070"/>
                          </a:solidFill>
                          <a:latin typeface="Arial"/>
                        </a:rPr>
                        <a:t>8-Jun-11</a:t>
                      </a:r>
                    </a:p>
                  </a:txBody>
                  <a:tcPr marL="9525" marR="9525" marT="9525" marB="0" anchor="b">
                    <a:lnL>
                      <a:noFill/>
                    </a:lnL>
                    <a:lnR>
                      <a:noFill/>
                    </a:lnR>
                    <a:lnT>
                      <a:noFill/>
                    </a:lnT>
                    <a:lnB>
                      <a:noFill/>
                    </a:lnB>
                  </a:tcPr>
                </a:tc>
                <a:tc>
                  <a:txBody>
                    <a:bodyPr/>
                    <a:lstStyle/>
                    <a:p>
                      <a:pPr algn="l" fontAlgn="b"/>
                      <a:r>
                        <a:rPr lang="en-US" sz="2300" b="1" i="0" u="none" strike="noStrike">
                          <a:solidFill>
                            <a:srgbClr val="004070"/>
                          </a:solidFill>
                          <a:latin typeface="Arial"/>
                        </a:rPr>
                        <a:t>Jenning Motorsports Park </a:t>
                      </a:r>
                    </a:p>
                  </a:txBody>
                  <a:tcPr marL="9525" marR="9525" marT="9525" marB="0" anchor="b">
                    <a:lnL>
                      <a:noFill/>
                    </a:lnL>
                    <a:lnR>
                      <a:noFill/>
                    </a:lnR>
                    <a:lnT>
                      <a:noFill/>
                    </a:lnT>
                    <a:lnB>
                      <a:noFill/>
                    </a:lnB>
                  </a:tcPr>
                </a:tc>
                <a:tc>
                  <a:txBody>
                    <a:bodyPr/>
                    <a:lstStyle/>
                    <a:p>
                      <a:pPr algn="l" fontAlgn="b"/>
                      <a:r>
                        <a:rPr lang="en-US" sz="2300" b="1" i="0" u="none" strike="noStrike">
                          <a:solidFill>
                            <a:srgbClr val="004070"/>
                          </a:solidFill>
                          <a:latin typeface="Arial"/>
                        </a:rPr>
                        <a:t>Jennings</a:t>
                      </a:r>
                    </a:p>
                  </a:txBody>
                  <a:tcPr marL="9525" marR="9525" marT="9525" marB="0" anchor="b">
                    <a:lnL>
                      <a:noFill/>
                    </a:lnL>
                    <a:lnR>
                      <a:noFill/>
                    </a:lnR>
                    <a:lnT>
                      <a:noFill/>
                    </a:lnT>
                    <a:lnB>
                      <a:noFill/>
                    </a:lnB>
                  </a:tcPr>
                </a:tc>
                <a:tc>
                  <a:txBody>
                    <a:bodyPr/>
                    <a:lstStyle/>
                    <a:p>
                      <a:pPr algn="ctr" fontAlgn="b"/>
                      <a:r>
                        <a:rPr lang="en-US" sz="2300" b="1" i="0" u="none" strike="noStrike">
                          <a:solidFill>
                            <a:srgbClr val="004070"/>
                          </a:solidFill>
                          <a:latin typeface="Arial"/>
                        </a:rPr>
                        <a:t>FL</a:t>
                      </a:r>
                    </a:p>
                  </a:txBody>
                  <a:tcPr marL="9525" marR="9525" marT="9525" marB="0" anchor="b">
                    <a:lnL>
                      <a:noFill/>
                    </a:lnL>
                    <a:lnR>
                      <a:noFill/>
                    </a:lnR>
                    <a:lnT>
                      <a:noFill/>
                    </a:lnT>
                    <a:lnB>
                      <a:noFill/>
                    </a:lnB>
                  </a:tcPr>
                </a:tc>
              </a:tr>
              <a:tr h="542925">
                <a:tc>
                  <a:txBody>
                    <a:bodyPr/>
                    <a:lstStyle/>
                    <a:p>
                      <a:pPr algn="ctr" fontAlgn="b"/>
                      <a:r>
                        <a:rPr lang="en-US" sz="2300" b="1" i="0" u="none" strike="noStrike">
                          <a:solidFill>
                            <a:srgbClr val="004070"/>
                          </a:solidFill>
                          <a:latin typeface="Arial"/>
                        </a:rPr>
                        <a:t>29-Jun-11</a:t>
                      </a:r>
                    </a:p>
                  </a:txBody>
                  <a:tcPr marL="9525" marR="9525" marT="9525" marB="0" anchor="b">
                    <a:lnL>
                      <a:noFill/>
                    </a:lnL>
                    <a:lnR>
                      <a:noFill/>
                    </a:lnR>
                    <a:lnT>
                      <a:noFill/>
                    </a:lnT>
                    <a:lnB>
                      <a:noFill/>
                    </a:lnB>
                  </a:tcPr>
                </a:tc>
                <a:tc>
                  <a:txBody>
                    <a:bodyPr/>
                    <a:lstStyle/>
                    <a:p>
                      <a:pPr algn="l" fontAlgn="b"/>
                      <a:r>
                        <a:rPr lang="en-US" sz="2300" b="1" i="0" u="none" strike="noStrike">
                          <a:solidFill>
                            <a:srgbClr val="004070"/>
                          </a:solidFill>
                          <a:latin typeface="Arial"/>
                        </a:rPr>
                        <a:t>Blackhawk Farms</a:t>
                      </a:r>
                    </a:p>
                  </a:txBody>
                  <a:tcPr marL="9525" marR="9525" marT="9525" marB="0" anchor="b">
                    <a:lnL>
                      <a:noFill/>
                    </a:lnL>
                    <a:lnR>
                      <a:noFill/>
                    </a:lnR>
                    <a:lnT>
                      <a:noFill/>
                    </a:lnT>
                    <a:lnB>
                      <a:noFill/>
                    </a:lnB>
                  </a:tcPr>
                </a:tc>
                <a:tc>
                  <a:txBody>
                    <a:bodyPr/>
                    <a:lstStyle/>
                    <a:p>
                      <a:pPr algn="l" fontAlgn="b"/>
                      <a:r>
                        <a:rPr lang="en-US" sz="2300" b="1" i="0" u="none" strike="noStrike">
                          <a:solidFill>
                            <a:srgbClr val="004070"/>
                          </a:solidFill>
                          <a:latin typeface="Arial"/>
                        </a:rPr>
                        <a:t>South Beloit   </a:t>
                      </a:r>
                    </a:p>
                  </a:txBody>
                  <a:tcPr marL="9525" marR="9525" marT="9525" marB="0" anchor="b">
                    <a:lnL>
                      <a:noFill/>
                    </a:lnL>
                    <a:lnR>
                      <a:noFill/>
                    </a:lnR>
                    <a:lnT>
                      <a:noFill/>
                    </a:lnT>
                    <a:lnB>
                      <a:noFill/>
                    </a:lnB>
                  </a:tcPr>
                </a:tc>
                <a:tc>
                  <a:txBody>
                    <a:bodyPr/>
                    <a:lstStyle/>
                    <a:p>
                      <a:pPr algn="ctr" fontAlgn="b"/>
                      <a:r>
                        <a:rPr lang="en-US" sz="2300" b="1" i="0" u="none" strike="noStrike">
                          <a:solidFill>
                            <a:srgbClr val="004070"/>
                          </a:solidFill>
                          <a:latin typeface="Arial"/>
                        </a:rPr>
                        <a:t>IL </a:t>
                      </a:r>
                    </a:p>
                  </a:txBody>
                  <a:tcPr marL="9525" marR="9525" marT="9525" marB="0" anchor="b">
                    <a:lnL>
                      <a:noFill/>
                    </a:lnL>
                    <a:lnR>
                      <a:noFill/>
                    </a:lnR>
                    <a:lnT>
                      <a:noFill/>
                    </a:lnT>
                    <a:lnB>
                      <a:noFill/>
                    </a:lnB>
                  </a:tcPr>
                </a:tc>
              </a:tr>
              <a:tr h="542925">
                <a:tc>
                  <a:txBody>
                    <a:bodyPr/>
                    <a:lstStyle/>
                    <a:p>
                      <a:pPr algn="ctr" fontAlgn="b"/>
                      <a:r>
                        <a:rPr lang="en-US" sz="2300" b="1" i="0" u="none" strike="noStrike">
                          <a:solidFill>
                            <a:srgbClr val="004070"/>
                          </a:solidFill>
                          <a:latin typeface="Arial"/>
                        </a:rPr>
                        <a:t>13-Jul-11</a:t>
                      </a:r>
                    </a:p>
                  </a:txBody>
                  <a:tcPr marL="9525" marR="9525" marT="9525" marB="0" anchor="b">
                    <a:lnL>
                      <a:noFill/>
                    </a:lnL>
                    <a:lnR>
                      <a:noFill/>
                    </a:lnR>
                    <a:lnT>
                      <a:noFill/>
                    </a:lnT>
                    <a:lnB>
                      <a:noFill/>
                    </a:lnB>
                  </a:tcPr>
                </a:tc>
                <a:tc>
                  <a:txBody>
                    <a:bodyPr/>
                    <a:lstStyle/>
                    <a:p>
                      <a:pPr algn="l" fontAlgn="b"/>
                      <a:r>
                        <a:rPr lang="en-US" sz="2300" b="1" i="0" u="none" strike="noStrike">
                          <a:solidFill>
                            <a:srgbClr val="004070"/>
                          </a:solidFill>
                          <a:latin typeface="Arial"/>
                        </a:rPr>
                        <a:t>New Jersey Motorsports Park </a:t>
                      </a:r>
                    </a:p>
                  </a:txBody>
                  <a:tcPr marL="9525" marR="9525" marT="9525" marB="0" anchor="b">
                    <a:lnL>
                      <a:noFill/>
                    </a:lnL>
                    <a:lnR>
                      <a:noFill/>
                    </a:lnR>
                    <a:lnT>
                      <a:noFill/>
                    </a:lnT>
                    <a:lnB>
                      <a:noFill/>
                    </a:lnB>
                  </a:tcPr>
                </a:tc>
                <a:tc>
                  <a:txBody>
                    <a:bodyPr/>
                    <a:lstStyle/>
                    <a:p>
                      <a:pPr algn="l" fontAlgn="b"/>
                      <a:r>
                        <a:rPr lang="en-US" sz="2300" b="1" i="0" u="none" strike="noStrike">
                          <a:solidFill>
                            <a:srgbClr val="004070"/>
                          </a:solidFill>
                          <a:latin typeface="Arial"/>
                        </a:rPr>
                        <a:t>Millville</a:t>
                      </a:r>
                    </a:p>
                  </a:txBody>
                  <a:tcPr marL="9525" marR="9525" marT="9525" marB="0" anchor="b">
                    <a:lnL>
                      <a:noFill/>
                    </a:lnL>
                    <a:lnR>
                      <a:noFill/>
                    </a:lnR>
                    <a:lnT>
                      <a:noFill/>
                    </a:lnT>
                    <a:lnB>
                      <a:noFill/>
                    </a:lnB>
                  </a:tcPr>
                </a:tc>
                <a:tc>
                  <a:txBody>
                    <a:bodyPr/>
                    <a:lstStyle/>
                    <a:p>
                      <a:pPr algn="ctr" fontAlgn="b"/>
                      <a:r>
                        <a:rPr lang="en-US" sz="2300" b="1" i="0" u="none" strike="noStrike">
                          <a:solidFill>
                            <a:srgbClr val="004070"/>
                          </a:solidFill>
                          <a:latin typeface="Arial"/>
                        </a:rPr>
                        <a:t>NJ</a:t>
                      </a:r>
                    </a:p>
                  </a:txBody>
                  <a:tcPr marL="9525" marR="9525" marT="9525" marB="0" anchor="b">
                    <a:lnL>
                      <a:noFill/>
                    </a:lnL>
                    <a:lnR>
                      <a:noFill/>
                    </a:lnR>
                    <a:lnT>
                      <a:noFill/>
                    </a:lnT>
                    <a:lnB>
                      <a:noFill/>
                    </a:lnB>
                  </a:tcPr>
                </a:tc>
              </a:tr>
              <a:tr h="542925">
                <a:tc>
                  <a:txBody>
                    <a:bodyPr/>
                    <a:lstStyle/>
                    <a:p>
                      <a:pPr algn="ctr" fontAlgn="b"/>
                      <a:r>
                        <a:rPr lang="en-US" sz="2300" b="1" i="0" u="none" strike="noStrike">
                          <a:solidFill>
                            <a:srgbClr val="004070"/>
                          </a:solidFill>
                          <a:latin typeface="Arial"/>
                        </a:rPr>
                        <a:t>31-Aug-11</a:t>
                      </a:r>
                    </a:p>
                  </a:txBody>
                  <a:tcPr marL="9525" marR="9525" marT="9525" marB="0" anchor="b">
                    <a:lnL>
                      <a:noFill/>
                    </a:lnL>
                    <a:lnR>
                      <a:noFill/>
                    </a:lnR>
                    <a:lnT>
                      <a:noFill/>
                    </a:lnT>
                    <a:lnB>
                      <a:noFill/>
                    </a:lnB>
                  </a:tcPr>
                </a:tc>
                <a:tc>
                  <a:txBody>
                    <a:bodyPr/>
                    <a:lstStyle/>
                    <a:p>
                      <a:pPr algn="l" fontAlgn="b"/>
                      <a:r>
                        <a:rPr lang="en-US" sz="2300" b="1" i="0" u="none" strike="noStrike">
                          <a:solidFill>
                            <a:srgbClr val="004070"/>
                          </a:solidFill>
                          <a:latin typeface="Arial"/>
                        </a:rPr>
                        <a:t>Heartland Park</a:t>
                      </a:r>
                    </a:p>
                  </a:txBody>
                  <a:tcPr marL="9525" marR="9525" marT="9525" marB="0" anchor="b">
                    <a:lnL>
                      <a:noFill/>
                    </a:lnL>
                    <a:lnR>
                      <a:noFill/>
                    </a:lnR>
                    <a:lnT>
                      <a:noFill/>
                    </a:lnT>
                    <a:lnB>
                      <a:noFill/>
                    </a:lnB>
                  </a:tcPr>
                </a:tc>
                <a:tc>
                  <a:txBody>
                    <a:bodyPr/>
                    <a:lstStyle/>
                    <a:p>
                      <a:pPr algn="l" fontAlgn="b"/>
                      <a:r>
                        <a:rPr lang="en-US" sz="2300" b="1" i="0" u="none" strike="noStrike">
                          <a:solidFill>
                            <a:srgbClr val="004070"/>
                          </a:solidFill>
                          <a:latin typeface="Arial"/>
                        </a:rPr>
                        <a:t>Topeka</a:t>
                      </a:r>
                    </a:p>
                  </a:txBody>
                  <a:tcPr marL="9525" marR="9525" marT="9525" marB="0" anchor="b">
                    <a:lnL>
                      <a:noFill/>
                    </a:lnL>
                    <a:lnR>
                      <a:noFill/>
                    </a:lnR>
                    <a:lnT>
                      <a:noFill/>
                    </a:lnT>
                    <a:lnB>
                      <a:noFill/>
                    </a:lnB>
                  </a:tcPr>
                </a:tc>
                <a:tc>
                  <a:txBody>
                    <a:bodyPr/>
                    <a:lstStyle/>
                    <a:p>
                      <a:pPr algn="ctr" fontAlgn="b"/>
                      <a:r>
                        <a:rPr lang="en-US" sz="2300" b="1" i="0" u="none" strike="noStrike">
                          <a:solidFill>
                            <a:srgbClr val="004070"/>
                          </a:solidFill>
                          <a:latin typeface="Arial"/>
                        </a:rPr>
                        <a:t>KS</a:t>
                      </a:r>
                    </a:p>
                  </a:txBody>
                  <a:tcPr marL="9525" marR="9525" marT="9525" marB="0" anchor="b">
                    <a:lnL>
                      <a:noFill/>
                    </a:lnL>
                    <a:lnR>
                      <a:noFill/>
                    </a:lnR>
                    <a:lnT>
                      <a:noFill/>
                    </a:lnT>
                    <a:lnB>
                      <a:noFill/>
                    </a:lnB>
                  </a:tcPr>
                </a:tc>
              </a:tr>
              <a:tr h="542925">
                <a:tc>
                  <a:txBody>
                    <a:bodyPr/>
                    <a:lstStyle/>
                    <a:p>
                      <a:pPr algn="ctr" fontAlgn="b"/>
                      <a:r>
                        <a:rPr lang="en-US" sz="2300" b="1" i="0" u="none" strike="noStrike">
                          <a:solidFill>
                            <a:srgbClr val="004070"/>
                          </a:solidFill>
                          <a:latin typeface="Arial"/>
                        </a:rPr>
                        <a:t>5-0ct-11</a:t>
                      </a:r>
                    </a:p>
                  </a:txBody>
                  <a:tcPr marL="9525" marR="9525" marT="9525" marB="0" anchor="b">
                    <a:lnL>
                      <a:noFill/>
                    </a:lnL>
                    <a:lnR>
                      <a:noFill/>
                    </a:lnR>
                    <a:lnT>
                      <a:noFill/>
                    </a:lnT>
                    <a:lnB>
                      <a:noFill/>
                    </a:lnB>
                  </a:tcPr>
                </a:tc>
                <a:tc>
                  <a:txBody>
                    <a:bodyPr/>
                    <a:lstStyle/>
                    <a:p>
                      <a:pPr algn="l" fontAlgn="b"/>
                      <a:r>
                        <a:rPr lang="en-US" sz="2300" b="1" i="0" u="none" strike="noStrike">
                          <a:solidFill>
                            <a:srgbClr val="004070"/>
                          </a:solidFill>
                          <a:latin typeface="Arial"/>
                        </a:rPr>
                        <a:t>Thunderhill </a:t>
                      </a:r>
                    </a:p>
                  </a:txBody>
                  <a:tcPr marL="9525" marR="9525" marT="9525" marB="0" anchor="b">
                    <a:lnL>
                      <a:noFill/>
                    </a:lnL>
                    <a:lnR>
                      <a:noFill/>
                    </a:lnR>
                    <a:lnT>
                      <a:noFill/>
                    </a:lnT>
                    <a:lnB>
                      <a:noFill/>
                    </a:lnB>
                  </a:tcPr>
                </a:tc>
                <a:tc>
                  <a:txBody>
                    <a:bodyPr/>
                    <a:lstStyle/>
                    <a:p>
                      <a:pPr algn="l" fontAlgn="b"/>
                      <a:r>
                        <a:rPr lang="en-US" sz="2300" b="1" i="0" u="none" strike="noStrike">
                          <a:solidFill>
                            <a:srgbClr val="004070"/>
                          </a:solidFill>
                          <a:latin typeface="Arial"/>
                        </a:rPr>
                        <a:t>Willows</a:t>
                      </a:r>
                    </a:p>
                  </a:txBody>
                  <a:tcPr marL="9525" marR="9525" marT="9525" marB="0" anchor="b">
                    <a:lnL>
                      <a:noFill/>
                    </a:lnL>
                    <a:lnR>
                      <a:noFill/>
                    </a:lnR>
                    <a:lnT>
                      <a:noFill/>
                    </a:lnT>
                    <a:lnB>
                      <a:noFill/>
                    </a:lnB>
                  </a:tcPr>
                </a:tc>
                <a:tc>
                  <a:txBody>
                    <a:bodyPr/>
                    <a:lstStyle/>
                    <a:p>
                      <a:pPr algn="ctr" fontAlgn="b"/>
                      <a:r>
                        <a:rPr lang="en-US" sz="2300" b="1" i="0" u="none" strike="noStrike" dirty="0">
                          <a:solidFill>
                            <a:srgbClr val="004070"/>
                          </a:solidFill>
                          <a:latin typeface="Arial"/>
                        </a:rPr>
                        <a:t>CA</a:t>
                      </a:r>
                    </a:p>
                  </a:txBody>
                  <a:tcPr marL="9525" marR="9525" marT="9525" marB="0" anchor="b">
                    <a:lnL>
                      <a:noFill/>
                    </a:lnL>
                    <a:lnR>
                      <a:noFill/>
                    </a:lnR>
                    <a:lnT>
                      <a:noFill/>
                    </a:lnT>
                    <a:lnB>
                      <a:noFill/>
                    </a:lnB>
                  </a:tcPr>
                </a:tc>
              </a:tr>
            </a:tbl>
          </a:graphicData>
        </a:graphic>
      </p:graphicFrame>
      <p:sp>
        <p:nvSpPr>
          <p:cNvPr id="5" name="TextBox 4"/>
          <p:cNvSpPr txBox="1"/>
          <p:nvPr/>
        </p:nvSpPr>
        <p:spPr>
          <a:xfrm>
            <a:off x="0" y="0"/>
            <a:ext cx="9144000" cy="707886"/>
          </a:xfrm>
          <a:prstGeom prst="rect">
            <a:avLst/>
          </a:prstGeom>
          <a:noFill/>
        </p:spPr>
        <p:txBody>
          <a:bodyPr wrap="square" rtlCol="0">
            <a:spAutoFit/>
          </a:bodyPr>
          <a:lstStyle/>
          <a:p>
            <a:pPr algn="ctr"/>
            <a:r>
              <a:rPr lang="en-US" sz="4000" b="1" dirty="0" smtClean="0">
                <a:solidFill>
                  <a:srgbClr val="004070"/>
                </a:solidFill>
                <a:latin typeface="Arial" pitchFamily="34" charset="0"/>
                <a:cs typeface="Arial" pitchFamily="34" charset="0"/>
              </a:rPr>
              <a:t>DATES AND LOCATIONS</a:t>
            </a:r>
            <a:endParaRPr lang="en-US" sz="4000" b="1" dirty="0">
              <a:solidFill>
                <a:srgbClr val="004070"/>
              </a:solidFill>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143000"/>
            <a:ext cx="9144000" cy="5339923"/>
          </a:xfrm>
          <a:prstGeom prst="rect">
            <a:avLst/>
          </a:prstGeom>
          <a:noFill/>
        </p:spPr>
        <p:txBody>
          <a:bodyPr wrap="square" rtlCol="0">
            <a:spAutoFit/>
          </a:bodyPr>
          <a:lstStyle/>
          <a:p>
            <a:r>
              <a:rPr lang="en-US" b="1" dirty="0" smtClean="0">
                <a:solidFill>
                  <a:srgbClr val="004070"/>
                </a:solidFill>
              </a:rPr>
              <a:t>7:00AM </a:t>
            </a:r>
            <a:r>
              <a:rPr lang="en-US" b="1" dirty="0">
                <a:solidFill>
                  <a:srgbClr val="004070"/>
                </a:solidFill>
              </a:rPr>
              <a:t>- Arrive at the racetrack. </a:t>
            </a:r>
          </a:p>
          <a:p>
            <a:r>
              <a:rPr lang="en-US" b="1" dirty="0">
                <a:solidFill>
                  <a:srgbClr val="004070"/>
                </a:solidFill>
              </a:rPr>
              <a:t>The gates open at 7:00AM. STAR provides coffee and breakfast snacks. </a:t>
            </a:r>
          </a:p>
          <a:p>
            <a:pPr>
              <a:spcBef>
                <a:spcPts val="600"/>
              </a:spcBef>
            </a:pPr>
            <a:r>
              <a:rPr lang="en-US" b="1" dirty="0">
                <a:solidFill>
                  <a:srgbClr val="004070"/>
                </a:solidFill>
              </a:rPr>
              <a:t>7:30AM - 8:30AM - Registration and Technical Inspection. </a:t>
            </a:r>
          </a:p>
          <a:p>
            <a:r>
              <a:rPr lang="en-US" b="1" dirty="0">
                <a:solidFill>
                  <a:srgbClr val="004070"/>
                </a:solidFill>
              </a:rPr>
              <a:t>Registration is usually held in the Media Center. Listen to the PA for important announcements. Any outstanding balance are due at Registration. </a:t>
            </a:r>
          </a:p>
          <a:p>
            <a:pPr>
              <a:spcBef>
                <a:spcPts val="600"/>
              </a:spcBef>
            </a:pPr>
            <a:r>
              <a:rPr lang="en-US" b="1" dirty="0">
                <a:solidFill>
                  <a:srgbClr val="004070"/>
                </a:solidFill>
              </a:rPr>
              <a:t>8:30AM - 9:00AM - Classroom introductions. </a:t>
            </a:r>
          </a:p>
          <a:p>
            <a:pPr>
              <a:spcBef>
                <a:spcPts val="600"/>
              </a:spcBef>
            </a:pPr>
            <a:r>
              <a:rPr lang="en-US" b="1" dirty="0">
                <a:solidFill>
                  <a:srgbClr val="004070"/>
                </a:solidFill>
              </a:rPr>
              <a:t>9:00AM - 9:40AM - </a:t>
            </a:r>
            <a:r>
              <a:rPr lang="en-US" b="1" dirty="0" err="1">
                <a:solidFill>
                  <a:srgbClr val="004070"/>
                </a:solidFill>
              </a:rPr>
              <a:t>Warmup</a:t>
            </a:r>
            <a:r>
              <a:rPr lang="en-US" b="1" dirty="0">
                <a:solidFill>
                  <a:srgbClr val="004070"/>
                </a:solidFill>
              </a:rPr>
              <a:t> laps. </a:t>
            </a:r>
          </a:p>
          <a:p>
            <a:r>
              <a:rPr lang="en-US" b="1" dirty="0">
                <a:solidFill>
                  <a:srgbClr val="004070"/>
                </a:solidFill>
              </a:rPr>
              <a:t>After separating the students into evenly distributed Street and Advanced groups, each group spends twenty minutes following the instructors on the racetrack. This allows for warming up both your body and your motorcycle, and to familiarize yourself with the both the racetrack and STAR procedures. </a:t>
            </a:r>
          </a:p>
          <a:p>
            <a:pPr>
              <a:spcBef>
                <a:spcPts val="600"/>
              </a:spcBef>
            </a:pPr>
            <a:r>
              <a:rPr lang="en-US" b="1" dirty="0">
                <a:solidFill>
                  <a:srgbClr val="004070"/>
                </a:solidFill>
              </a:rPr>
              <a:t>9:40AM - 1:00PM - Group riding and classroom sessions. </a:t>
            </a:r>
          </a:p>
          <a:p>
            <a:r>
              <a:rPr lang="en-US" b="1" dirty="0">
                <a:solidFill>
                  <a:srgbClr val="004070"/>
                </a:solidFill>
              </a:rPr>
              <a:t>Both groups alternate in classroom/riding sessions. </a:t>
            </a:r>
          </a:p>
          <a:p>
            <a:pPr>
              <a:spcBef>
                <a:spcPts val="600"/>
              </a:spcBef>
            </a:pPr>
            <a:r>
              <a:rPr lang="en-US" b="1" dirty="0">
                <a:solidFill>
                  <a:srgbClr val="004070"/>
                </a:solidFill>
              </a:rPr>
              <a:t>1:00PM - 2:00PM - Lunch break. </a:t>
            </a:r>
          </a:p>
          <a:p>
            <a:r>
              <a:rPr lang="en-US" b="1" dirty="0">
                <a:solidFill>
                  <a:srgbClr val="004070"/>
                </a:solidFill>
              </a:rPr>
              <a:t>Students should bring their lunch. STAR does not provide lunch. </a:t>
            </a:r>
          </a:p>
          <a:p>
            <a:pPr>
              <a:spcBef>
                <a:spcPts val="600"/>
              </a:spcBef>
            </a:pPr>
            <a:r>
              <a:rPr lang="en-US" b="1" dirty="0">
                <a:solidFill>
                  <a:srgbClr val="004070"/>
                </a:solidFill>
              </a:rPr>
              <a:t>2:00PM - 2:30PM – Instructor demonstration laps. </a:t>
            </a:r>
          </a:p>
          <a:p>
            <a:pPr>
              <a:spcBef>
                <a:spcPts val="600"/>
              </a:spcBef>
            </a:pPr>
            <a:r>
              <a:rPr lang="en-US" b="1" dirty="0">
                <a:solidFill>
                  <a:srgbClr val="004070"/>
                </a:solidFill>
              </a:rPr>
              <a:t>2:30PM - 4:30PM - Group riding and classroom sessions. </a:t>
            </a:r>
          </a:p>
        </p:txBody>
      </p:sp>
      <p:sp>
        <p:nvSpPr>
          <p:cNvPr id="5" name="Rectangle 4"/>
          <p:cNvSpPr/>
          <p:nvPr/>
        </p:nvSpPr>
        <p:spPr>
          <a:xfrm>
            <a:off x="0" y="152400"/>
            <a:ext cx="9144000" cy="707886"/>
          </a:xfrm>
          <a:prstGeom prst="rect">
            <a:avLst/>
          </a:prstGeom>
        </p:spPr>
        <p:txBody>
          <a:bodyPr wrap="square">
            <a:spAutoFit/>
          </a:bodyPr>
          <a:lstStyle/>
          <a:p>
            <a:pPr algn="ctr"/>
            <a:r>
              <a:rPr lang="en-US" sz="4000" b="1" dirty="0" smtClean="0">
                <a:solidFill>
                  <a:srgbClr val="004070"/>
                </a:solidFill>
                <a:latin typeface="Arial" pitchFamily="34" charset="0"/>
                <a:cs typeface="Arial" pitchFamily="34" charset="0"/>
              </a:rPr>
              <a:t>Daily Schedule</a:t>
            </a:r>
            <a:endParaRPr lang="en-US" sz="4000" b="1" dirty="0">
              <a:solidFill>
                <a:srgbClr val="004070"/>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19200"/>
            <a:ext cx="9144000" cy="5109091"/>
          </a:xfrm>
          <a:prstGeom prst="rect">
            <a:avLst/>
          </a:prstGeom>
        </p:spPr>
        <p:txBody>
          <a:bodyPr wrap="square">
            <a:spAutoFit/>
          </a:bodyPr>
          <a:lstStyle/>
          <a:p>
            <a:r>
              <a:rPr lang="en-US" b="1" dirty="0" smtClean="0">
                <a:solidFill>
                  <a:srgbClr val="004070"/>
                </a:solidFill>
              </a:rPr>
              <a:t>Both groups alternate in classroom/riding sessions. </a:t>
            </a:r>
          </a:p>
          <a:p>
            <a:pPr>
              <a:spcBef>
                <a:spcPts val="600"/>
              </a:spcBef>
            </a:pPr>
            <a:r>
              <a:rPr lang="en-US" b="1" dirty="0" smtClean="0">
                <a:solidFill>
                  <a:srgbClr val="004070"/>
                </a:solidFill>
              </a:rPr>
              <a:t>What to bring: </a:t>
            </a:r>
          </a:p>
          <a:p>
            <a:r>
              <a:rPr lang="en-US" b="1" dirty="0" smtClean="0">
                <a:solidFill>
                  <a:srgbClr val="004070"/>
                </a:solidFill>
              </a:rPr>
              <a:t>STAR will have plenty of drinking water on hand for the day. Bring food, warm and cold-weather riding gear, including a rain suit as STAR rides rain or shine. </a:t>
            </a:r>
          </a:p>
          <a:p>
            <a:r>
              <a:rPr lang="en-US" b="1" dirty="0" smtClean="0">
                <a:solidFill>
                  <a:srgbClr val="004070"/>
                </a:solidFill>
              </a:rPr>
              <a:t>Bring a notebook and pen to take notes in the classroom. Plan on it! </a:t>
            </a:r>
          </a:p>
          <a:p>
            <a:r>
              <a:rPr lang="en-US" b="1" dirty="0" smtClean="0">
                <a:solidFill>
                  <a:srgbClr val="004070"/>
                </a:solidFill>
              </a:rPr>
              <a:t>What else? </a:t>
            </a:r>
          </a:p>
          <a:p>
            <a:pPr>
              <a:spcBef>
                <a:spcPts val="600"/>
              </a:spcBef>
            </a:pPr>
            <a:r>
              <a:rPr lang="en-US" b="1" dirty="0" smtClean="0">
                <a:solidFill>
                  <a:srgbClr val="004070"/>
                </a:solidFill>
              </a:rPr>
              <a:t>Rain: </a:t>
            </a:r>
          </a:p>
          <a:p>
            <a:r>
              <a:rPr lang="en-US" b="1" dirty="0" smtClean="0">
                <a:solidFill>
                  <a:srgbClr val="004070"/>
                </a:solidFill>
              </a:rPr>
              <a:t>STAR rides rain or shine. Jason likes to say that he would have it rain at every school if it were possible. Although it seems counter-intuitive, we see fewer incidents on a wet track. The students slow down and start to work on the suggestions being offered in the classroom. </a:t>
            </a:r>
          </a:p>
          <a:p>
            <a:pPr>
              <a:spcBef>
                <a:spcPts val="600"/>
              </a:spcBef>
            </a:pPr>
            <a:r>
              <a:rPr lang="en-US" b="1" dirty="0" smtClean="0">
                <a:solidFill>
                  <a:srgbClr val="004070"/>
                </a:solidFill>
              </a:rPr>
              <a:t>Camera/Video: </a:t>
            </a:r>
          </a:p>
          <a:p>
            <a:r>
              <a:rPr lang="en-US" b="1" dirty="0" err="1" smtClean="0">
                <a:solidFill>
                  <a:srgbClr val="004070"/>
                </a:solidFill>
              </a:rPr>
              <a:t>Munchphotos</a:t>
            </a:r>
            <a:r>
              <a:rPr lang="en-US" b="1" dirty="0" smtClean="0">
                <a:solidFill>
                  <a:srgbClr val="004070"/>
                </a:solidFill>
              </a:rPr>
              <a:t> will be proving photo services at every STAR School in 2010. STAR does not allow video or still photography of the classroom or on-track activities. Please leave your cameras at home. </a:t>
            </a:r>
          </a:p>
          <a:p>
            <a:pPr>
              <a:spcBef>
                <a:spcPts val="600"/>
              </a:spcBef>
            </a:pPr>
            <a:r>
              <a:rPr lang="en-US" b="1" dirty="0" smtClean="0">
                <a:solidFill>
                  <a:srgbClr val="004070"/>
                </a:solidFill>
              </a:rPr>
              <a:t>Tire Mounting: </a:t>
            </a:r>
          </a:p>
          <a:p>
            <a:r>
              <a:rPr lang="en-US" b="1" dirty="0" smtClean="0">
                <a:solidFill>
                  <a:srgbClr val="004070"/>
                </a:solidFill>
              </a:rPr>
              <a:t>STAR has a tire machine on the truck. Time permitting, STAR may be able to mount and balance a set of tires for you for a nominal fee. You must take your old tires with you.</a:t>
            </a:r>
          </a:p>
        </p:txBody>
      </p:sp>
      <p:sp>
        <p:nvSpPr>
          <p:cNvPr id="5" name="Rectangle 4"/>
          <p:cNvSpPr/>
          <p:nvPr/>
        </p:nvSpPr>
        <p:spPr>
          <a:xfrm>
            <a:off x="0" y="152400"/>
            <a:ext cx="9144000" cy="707886"/>
          </a:xfrm>
          <a:prstGeom prst="rect">
            <a:avLst/>
          </a:prstGeom>
        </p:spPr>
        <p:txBody>
          <a:bodyPr wrap="square">
            <a:spAutoFit/>
          </a:bodyPr>
          <a:lstStyle/>
          <a:p>
            <a:pPr algn="ctr"/>
            <a:r>
              <a:rPr lang="en-US" sz="4000" b="1" dirty="0" smtClean="0">
                <a:solidFill>
                  <a:srgbClr val="004070"/>
                </a:solidFill>
                <a:latin typeface="Arial" pitchFamily="34" charset="0"/>
                <a:cs typeface="Arial" pitchFamily="34" charset="0"/>
              </a:rPr>
              <a:t>Daily Schedule</a:t>
            </a:r>
            <a:endParaRPr lang="en-US" sz="4000" b="1" dirty="0">
              <a:solidFill>
                <a:srgbClr val="004070"/>
              </a:solidFill>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6425ED74089C34B965E5986650E6B9B" ma:contentTypeVersion="1" ma:contentTypeDescription="Create a new document." ma:contentTypeScope="" ma:versionID="9372beccf3d661b9bcffa6c13239461b">
  <xsd:schema xmlns:xsd="http://www.w3.org/2001/XMLSchema" xmlns:xs="http://www.w3.org/2001/XMLSchema" xmlns:p="http://schemas.microsoft.com/office/2006/metadata/properties" xmlns:ns1="http://schemas.microsoft.com/sharepoint/v3" xmlns:ns2="cb5be674-eef6-4ca6-96c3-7fa705e3459b" targetNamespace="http://schemas.microsoft.com/office/2006/metadata/properties" ma:root="true" ma:fieldsID="e434fe9de178c60406c41120bc7dc93b" ns1:_="" ns2:_="">
    <xsd:import namespace="http://schemas.microsoft.com/sharepoint/v3"/>
    <xsd:import namespace="cb5be674-eef6-4ca6-96c3-7fa705e3459b"/>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b5be674-eef6-4ca6-96c3-7fa705e3459b"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_dlc_DocId xmlns="cb5be674-eef6-4ca6-96c3-7fa705e3459b">TE3VF5ZDUMY7-12-57</_dlc_DocId>
    <_dlc_DocIdUrl xmlns="cb5be674-eef6-4ca6-96c3-7fa705e3459b">
      <Url>http://arng.ng.mil/_layouts/15/DocIdRedir.aspx?ID=TE3VF5ZDUMY7-12-57</Url>
      <Description>TE3VF5ZDUMY7-12-57</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C91C12E-A7F2-4E39-B14D-84013F152A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b5be674-eef6-4ca6-96c3-7fa705e345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0E4C3C2-E2D5-4FC0-BC02-09F7CDBA766C}">
  <ds:schemaRefs>
    <ds:schemaRef ds:uri="http://schemas.microsoft.com/sharepoint/v3/contenttype/forms"/>
  </ds:schemaRefs>
</ds:datastoreItem>
</file>

<file path=customXml/itemProps3.xml><?xml version="1.0" encoding="utf-8"?>
<ds:datastoreItem xmlns:ds="http://schemas.openxmlformats.org/officeDocument/2006/customXml" ds:itemID="{BAD4C0DC-E5EC-438A-834A-62183A816E33}">
  <ds:schemaRefs>
    <ds:schemaRef ds:uri="http://schemas.microsoft.com/office/2006/metadata/properties"/>
    <ds:schemaRef ds:uri="http://schemas.microsoft.com/sharepoint/v3"/>
    <ds:schemaRef ds:uri="cb5be674-eef6-4ca6-96c3-7fa705e3459b"/>
  </ds:schemaRefs>
</ds:datastoreItem>
</file>

<file path=customXml/itemProps4.xml><?xml version="1.0" encoding="utf-8"?>
<ds:datastoreItem xmlns:ds="http://schemas.openxmlformats.org/officeDocument/2006/customXml" ds:itemID="{C50D696E-C8AA-41F4-845C-E9CF17B81E4D}">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36</TotalTime>
  <Words>537</Words>
  <Application>Microsoft Macintosh PowerPoint</Application>
  <PresentationFormat>On-screen Show (4:3)</PresentationFormat>
  <Paragraphs>73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Who-Any national guard member who rides and has at least one year experience  • When/Where –please see schedule • http://www.starmotorcycle.com/nationalguard_training.html  • Sign ups are open today first 60 riders are taken per event • What  -One day of the best motorcycle training you can get FREE of charge. Learn   from a World Champion how to control your motorcycle in a safer manor.  Visual awareness, target fixation and understanding your brakes full potential  are just few items learned through out the day with Jason to save your life  riding on the street. This is NOT A RACE SCHOOL, but Training on the track.  -All you need to bring is your bike prepped and your PPE. Please see website  for any questions regarding bike prep and appropriate riding gear and call if  you have any questions.  -Don’t just learn to ride your motorcycle in a parking lot come to the Track  to learn at speeds that are more realistic to the highways.-Jason will also be  giving 2up rides just like he does at the AMA Superbike events For Questions call Star Motorcycle School –562-802-7061 Stephen Hand Docupak–404-824-3350 or stephen.hand@docupak.com</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Who-Any national guard member who rides and has at least one year experience  • When/Where –please see schedule • http://www.starmotorcycle.com/nationalguard_training.html  • http://www.starmotorcycle.com/nationalguard_training.html   • Sign ups are ope</dc:title>
  <dc:creator>john.cicilese</dc:creator>
  <cp:lastModifiedBy>Davia Wilson</cp:lastModifiedBy>
  <cp:revision>4</cp:revision>
  <dcterms:created xsi:type="dcterms:W3CDTF">2011-05-20T15:30:39Z</dcterms:created>
  <dcterms:modified xsi:type="dcterms:W3CDTF">2016-06-17T17:28:45Z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0x01010086425ED74089C34B965E5986650E6B9B</vt:lpwstr>
  </property>
  <property fmtid="{D5CDD505-2E9C-101B-9397-08002B2CF9AE}" pid="3" name="_dlc_DocIdItemGuid">
    <vt:lpwstr>06b1c517-ebcf-4cda-a230-bde70e3658f1</vt:lpwstr>
  </property>
</Properties>
</file>